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3" r:id="rId2"/>
    <p:sldId id="256" r:id="rId3"/>
    <p:sldId id="276" r:id="rId4"/>
    <p:sldId id="277" r:id="rId5"/>
    <p:sldId id="278" r:id="rId6"/>
    <p:sldId id="261" r:id="rId7"/>
    <p:sldId id="257" r:id="rId8"/>
    <p:sldId id="262" r:id="rId9"/>
    <p:sldId id="269" r:id="rId10"/>
    <p:sldId id="282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5C7BC-A983-4726-9D13-065BFA697226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77BB-67B9-4031-9A0A-8DB278D56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7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1B9286-D79E-4885-9FF5-88110EAC72C1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5CA7A5-A795-4EB8-9F44-CB0AD83A6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643042" y="1500174"/>
            <a:ext cx="6512511" cy="1143000"/>
          </a:xfrm>
        </p:spPr>
        <p:txBody>
          <a:bodyPr/>
          <a:lstStyle/>
          <a:p>
            <a:r>
              <a:rPr lang="ru-RU" dirty="0" smtClean="0"/>
              <a:t>Куб. Грани куба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" y="53885"/>
            <a:ext cx="2880320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21" y="3554338"/>
            <a:ext cx="3436979" cy="30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62" y="2569096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120126" cy="25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79" y="53885"/>
            <a:ext cx="2969981" cy="237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562" y="48276"/>
            <a:ext cx="2913480" cy="235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6128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980729"/>
            <a:ext cx="8136904" cy="5400600"/>
          </a:xfrm>
        </p:spPr>
        <p:txBody>
          <a:bodyPr>
            <a:normAutofit/>
          </a:bodyPr>
          <a:lstStyle/>
          <a:p>
            <a:endParaRPr lang="ru-RU" sz="4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модель куба по предложенной развёртке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работу.</a:t>
            </a:r>
            <a:b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Урок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окончен!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704856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6" descr="1024006-be11fff77d18c04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232247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946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1516" y="2492896"/>
            <a:ext cx="699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6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6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6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6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337116" y="444822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2123728" y="1004856"/>
            <a:ext cx="1439862" cy="6492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" name="AutoShape 10"/>
          <p:cNvSpPr>
            <a:spLocks noChangeArrowheads="1"/>
          </p:cNvSpPr>
          <p:nvPr/>
        </p:nvSpPr>
        <p:spPr bwMode="auto">
          <a:xfrm>
            <a:off x="2506315" y="4005064"/>
            <a:ext cx="1057275" cy="9144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" name="Freeform 27"/>
          <p:cNvSpPr>
            <a:spLocks/>
          </p:cNvSpPr>
          <p:nvPr/>
        </p:nvSpPr>
        <p:spPr bwMode="auto">
          <a:xfrm>
            <a:off x="4644008" y="3899730"/>
            <a:ext cx="1271588" cy="1657350"/>
          </a:xfrm>
          <a:custGeom>
            <a:avLst/>
            <a:gdLst>
              <a:gd name="T0" fmla="*/ 272 w 801"/>
              <a:gd name="T1" fmla="*/ 0 h 1044"/>
              <a:gd name="T2" fmla="*/ 771 w 801"/>
              <a:gd name="T3" fmla="*/ 91 h 1044"/>
              <a:gd name="T4" fmla="*/ 90 w 801"/>
              <a:gd name="T5" fmla="*/ 454 h 1044"/>
              <a:gd name="T6" fmla="*/ 635 w 801"/>
              <a:gd name="T7" fmla="*/ 635 h 1044"/>
              <a:gd name="T8" fmla="*/ 0 w 801"/>
              <a:gd name="T9" fmla="*/ 1044 h 10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1"/>
              <a:gd name="T16" fmla="*/ 0 h 1044"/>
              <a:gd name="T17" fmla="*/ 801 w 801"/>
              <a:gd name="T18" fmla="*/ 1044 h 10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1" h="1044">
                <a:moveTo>
                  <a:pt x="272" y="0"/>
                </a:moveTo>
                <a:cubicBezTo>
                  <a:pt x="536" y="7"/>
                  <a:pt x="801" y="15"/>
                  <a:pt x="771" y="91"/>
                </a:cubicBezTo>
                <a:cubicBezTo>
                  <a:pt x="741" y="167"/>
                  <a:pt x="113" y="363"/>
                  <a:pt x="90" y="454"/>
                </a:cubicBezTo>
                <a:cubicBezTo>
                  <a:pt x="67" y="545"/>
                  <a:pt x="650" y="537"/>
                  <a:pt x="635" y="635"/>
                </a:cubicBezTo>
                <a:cubicBezTo>
                  <a:pt x="620" y="733"/>
                  <a:pt x="106" y="976"/>
                  <a:pt x="0" y="1044"/>
                </a:cubicBezTo>
              </a:path>
            </a:pathLst>
          </a:custGeom>
          <a:noFill/>
          <a:ln w="762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6926684" y="5076721"/>
            <a:ext cx="12239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6926684" y="4020380"/>
            <a:ext cx="0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" name="AutoShape 11"/>
          <p:cNvSpPr>
            <a:spLocks noChangeArrowheads="1"/>
          </p:cNvSpPr>
          <p:nvPr/>
        </p:nvSpPr>
        <p:spPr bwMode="auto">
          <a:xfrm>
            <a:off x="337116" y="4102930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" name="Rectangle 15"/>
          <p:cNvSpPr>
            <a:spLocks noChangeArrowheads="1"/>
          </p:cNvSpPr>
          <p:nvPr/>
        </p:nvSpPr>
        <p:spPr bwMode="auto">
          <a:xfrm>
            <a:off x="6652188" y="547656"/>
            <a:ext cx="1800225" cy="914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4331957" y="697455"/>
            <a:ext cx="1152525" cy="1079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3160" y="1647880"/>
            <a:ext cx="528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1647880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92863" y="1647880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4801" y="1654144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254" y="5373216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74668" y="5426049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983" y="5373216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1166" y="5426049"/>
            <a:ext cx="654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79912" y="2048842"/>
            <a:ext cx="1440160" cy="2244254"/>
          </a:xfrm>
        </p:spPr>
        <p:txBody>
          <a:bodyPr>
            <a:normAutofit lnSpcReduction="10000"/>
          </a:bodyPr>
          <a:lstStyle/>
          <a:p>
            <a:r>
              <a:rPr lang="ru-RU" sz="15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отличия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23528" y="2348880"/>
            <a:ext cx="2520280" cy="25922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5796136" y="2348880"/>
            <a:ext cx="2520280" cy="25922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532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05428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отличия квадрата и куба</a:t>
            </a:r>
            <a:endParaRPr lang="ru-RU" sz="36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387919149"/>
              </p:ext>
            </p:extLst>
          </p:nvPr>
        </p:nvGraphicFramePr>
        <p:xfrm>
          <a:off x="107504" y="908719"/>
          <a:ext cx="8785101" cy="54727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96268"/>
                <a:gridCol w="3960440"/>
                <a:gridCol w="3528393"/>
              </a:tblGrid>
              <a:tr h="7819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СХОДСТВА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ВЕРШИНЫ;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УГЛЫ;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СТОРОНЫ;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СТОРОНЫ ОДИНАКОВЫЕ</a:t>
                      </a:r>
                      <a:r>
                        <a:rPr lang="ru-RU" sz="3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РАЗНОЕ</a:t>
                      </a: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ВЕРШИН,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УГЛОВ, </a:t>
                      </a:r>
                    </a:p>
                    <a:p>
                      <a:endParaRPr lang="ru-RU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СТОРОН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45429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33055" y="2302024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80022" y="4509120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6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784975" cy="648071"/>
          </a:xfrm>
        </p:spPr>
        <p:txBody>
          <a:bodyPr/>
          <a:lstStyle/>
          <a:p>
            <a:pPr marL="182880" indent="0">
              <a:buNone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Сходства и отличия квадрата и куба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03972326"/>
              </p:ext>
            </p:extLst>
          </p:nvPr>
        </p:nvGraphicFramePr>
        <p:xfrm>
          <a:off x="149140" y="1196752"/>
          <a:ext cx="8707844" cy="540258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284887"/>
                <a:gridCol w="2141150"/>
                <a:gridCol w="5281807"/>
              </a:tblGrid>
              <a:tr h="5257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ОТЛИЧИЯ</a:t>
                      </a:r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42911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Плоская фигура укладывается на одной какой-либо плоскости. </a:t>
                      </a:r>
                    </a:p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 ее точки принадлежат этой плоскости.</a:t>
                      </a:r>
                    </a:p>
                  </a:txBody>
                  <a:tcPr/>
                </a:tc>
              </a:tr>
              <a:tr h="2553880">
                <a:tc>
                  <a:txBody>
                    <a:bodyPr/>
                    <a:lstStyle/>
                    <a:p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ru-RU" sz="3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Объёмная фигура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Объемная фигура не располагается на одной плоскости.</a:t>
                      </a:r>
                    </a:p>
                    <a:p>
                      <a:pPr marL="45720" indent="0">
                        <a:buNone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Объемные фигуры “возвышаются” над листом бумаги.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95536" y="2158008"/>
            <a:ext cx="914400" cy="914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305846" y="4437112"/>
            <a:ext cx="1004090" cy="1080120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97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320480" cy="44644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Куб 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— геометрическая фигура, каждая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грань которого представляет собой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квадрат.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Из словаря: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2" y="1340768"/>
            <a:ext cx="35283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879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973" y="620688"/>
            <a:ext cx="8496944" cy="936104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en-US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КУБА</a:t>
            </a:r>
            <a: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78" name="Параллелограмм 77"/>
          <p:cNvSpPr/>
          <p:nvPr/>
        </p:nvSpPr>
        <p:spPr>
          <a:xfrm rot="19327674">
            <a:off x="3910807" y="2666647"/>
            <a:ext cx="2735263" cy="1831975"/>
          </a:xfrm>
          <a:prstGeom prst="parallelogram">
            <a:avLst>
              <a:gd name="adj" fmla="val 7210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361532" y="4044597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5752307" y="4073172"/>
            <a:ext cx="180975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rot="16200000" flipH="1">
            <a:off x="3493295" y="4004910"/>
            <a:ext cx="12700" cy="238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V="1">
            <a:off x="2237582" y="4184297"/>
            <a:ext cx="1174750" cy="99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V="1">
            <a:off x="4693445" y="4235097"/>
            <a:ext cx="1190625" cy="9842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80" idx="3"/>
          </p:cNvCxnSpPr>
          <p:nvPr/>
        </p:nvCxnSpPr>
        <p:spPr>
          <a:xfrm>
            <a:off x="3434557" y="4125560"/>
            <a:ext cx="2363788" cy="460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5676107" y="192687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4602957" y="278412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2104232" y="277142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88" name="Прямая соединительная линия 87"/>
          <p:cNvCxnSpPr>
            <a:stCxn id="97" idx="0"/>
          </p:cNvCxnSpPr>
          <p:nvPr/>
        </p:nvCxnSpPr>
        <p:spPr>
          <a:xfrm rot="16200000" flipV="1">
            <a:off x="1123157" y="3930297"/>
            <a:ext cx="2195513" cy="47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stCxn id="98" idx="0"/>
            <a:endCxn id="86" idx="4"/>
          </p:cNvCxnSpPr>
          <p:nvPr/>
        </p:nvCxnSpPr>
        <p:spPr>
          <a:xfrm rot="16200000" flipV="1">
            <a:off x="3694907" y="3996972"/>
            <a:ext cx="2047875" cy="28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180432" y="2834922"/>
            <a:ext cx="2476500" cy="4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99" idx="2"/>
          </p:cNvCxnSpPr>
          <p:nvPr/>
        </p:nvCxnSpPr>
        <p:spPr>
          <a:xfrm flipV="1">
            <a:off x="2247107" y="2015772"/>
            <a:ext cx="1101725" cy="77311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78" idx="0"/>
          </p:cNvCxnSpPr>
          <p:nvPr/>
        </p:nvCxnSpPr>
        <p:spPr>
          <a:xfrm rot="5400000" flipH="1" flipV="1">
            <a:off x="4837114" y="1938778"/>
            <a:ext cx="800100" cy="10429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609182" y="2006247"/>
            <a:ext cx="2085975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85" idx="4"/>
            <a:endCxn id="80" idx="4"/>
          </p:cNvCxnSpPr>
          <p:nvPr/>
        </p:nvCxnSpPr>
        <p:spPr>
          <a:xfrm rot="16200000" flipH="1">
            <a:off x="4752976" y="3154803"/>
            <a:ext cx="2114550" cy="65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99" idx="3"/>
          </p:cNvCxnSpPr>
          <p:nvPr/>
        </p:nvCxnSpPr>
        <p:spPr>
          <a:xfrm rot="16200000" flipH="1">
            <a:off x="2310608" y="3155597"/>
            <a:ext cx="2139950" cy="31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6028532" y="34603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грань</a:t>
            </a:r>
          </a:p>
        </p:txBody>
      </p:sp>
      <p:sp>
        <p:nvSpPr>
          <p:cNvPr id="97" name="Овал 96"/>
          <p:cNvSpPr/>
          <p:nvPr/>
        </p:nvSpPr>
        <p:spPr>
          <a:xfrm>
            <a:off x="2091532" y="5030435"/>
            <a:ext cx="263525" cy="2714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8" name="Овал 97"/>
          <p:cNvSpPr>
            <a:spLocks noChangeArrowheads="1"/>
          </p:cNvSpPr>
          <p:nvPr/>
        </p:nvSpPr>
        <p:spPr bwMode="auto">
          <a:xfrm>
            <a:off x="4618832" y="5035197"/>
            <a:ext cx="228600" cy="228600"/>
          </a:xfrm>
          <a:prstGeom prst="ellipse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3348832" y="1914172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0" name="TextBox 24"/>
          <p:cNvSpPr txBox="1">
            <a:spLocks noChangeArrowheads="1"/>
          </p:cNvSpPr>
          <p:nvPr/>
        </p:nvSpPr>
        <p:spPr bwMode="auto">
          <a:xfrm>
            <a:off x="4809332" y="5187597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967832" y="5263797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="" xmlns:p14="http://schemas.microsoft.com/office/powerpoint/2010/main" val="41757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07505" y="116632"/>
            <a:ext cx="4608512" cy="640871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Квадраты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из которых составлен куб,  - это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куба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Стороны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квадратов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рёбра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куба. </a:t>
            </a:r>
          </a:p>
          <a:p>
            <a:pPr marL="4572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Концы рёбер –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вершины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куба.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7250"/>
            <a:ext cx="4248472" cy="422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1917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8800"/>
            <a:ext cx="8568952" cy="4857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куба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вершин,</a:t>
            </a:r>
          </a:p>
          <a:p>
            <a:pPr marL="45720" indent="0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 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граней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" indent="0">
              <a:buNone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рёбер .</a:t>
            </a:r>
          </a:p>
          <a:p>
            <a:pPr marL="45720" indent="0">
              <a:buNone/>
            </a:pP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араллелограмм 3"/>
          <p:cNvSpPr/>
          <p:nvPr/>
        </p:nvSpPr>
        <p:spPr>
          <a:xfrm rot="19327674">
            <a:off x="6144420" y="3817584"/>
            <a:ext cx="2735263" cy="1831975"/>
          </a:xfrm>
          <a:prstGeom prst="parallelogram">
            <a:avLst>
              <a:gd name="adj" fmla="val 72102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95145" y="5195534"/>
            <a:ext cx="228600" cy="2286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985920" y="5224109"/>
            <a:ext cx="180975" cy="17145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5726908" y="5155847"/>
            <a:ext cx="12700" cy="2387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471195" y="5335234"/>
            <a:ext cx="1174750" cy="9937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927058" y="5386034"/>
            <a:ext cx="1190625" cy="984250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endCxn id="6" idx="3"/>
          </p:cNvCxnSpPr>
          <p:nvPr/>
        </p:nvCxnSpPr>
        <p:spPr>
          <a:xfrm>
            <a:off x="5668170" y="5276497"/>
            <a:ext cx="2363788" cy="46037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7909720" y="307780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836570" y="393505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37845" y="392235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14" name="Прямая соединительная линия 13"/>
          <p:cNvCxnSpPr>
            <a:stCxn id="23" idx="0"/>
          </p:cNvCxnSpPr>
          <p:nvPr/>
        </p:nvCxnSpPr>
        <p:spPr>
          <a:xfrm rot="16200000" flipV="1">
            <a:off x="3356770" y="5081234"/>
            <a:ext cx="2195513" cy="47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4" idx="0"/>
            <a:endCxn id="12" idx="4"/>
          </p:cNvCxnSpPr>
          <p:nvPr/>
        </p:nvCxnSpPr>
        <p:spPr>
          <a:xfrm rot="16200000" flipV="1">
            <a:off x="5928520" y="5147909"/>
            <a:ext cx="2047875" cy="28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14045" y="3985859"/>
            <a:ext cx="2476500" cy="4762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25" idx="2"/>
          </p:cNvCxnSpPr>
          <p:nvPr/>
        </p:nvCxnSpPr>
        <p:spPr>
          <a:xfrm flipV="1">
            <a:off x="4480720" y="3166709"/>
            <a:ext cx="1101725" cy="77311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" idx="0"/>
          </p:cNvCxnSpPr>
          <p:nvPr/>
        </p:nvCxnSpPr>
        <p:spPr>
          <a:xfrm rot="5400000" flipH="1" flipV="1">
            <a:off x="7070727" y="3089715"/>
            <a:ext cx="800100" cy="10429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842795" y="3157184"/>
            <a:ext cx="2085975" cy="127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1" idx="4"/>
            <a:endCxn id="6" idx="4"/>
          </p:cNvCxnSpPr>
          <p:nvPr/>
        </p:nvCxnSpPr>
        <p:spPr>
          <a:xfrm rot="16200000" flipH="1">
            <a:off x="6986589" y="4305740"/>
            <a:ext cx="2114550" cy="650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25" idx="3"/>
          </p:cNvCxnSpPr>
          <p:nvPr/>
        </p:nvCxnSpPr>
        <p:spPr>
          <a:xfrm rot="16200000" flipH="1">
            <a:off x="4544221" y="4306534"/>
            <a:ext cx="2139950" cy="317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262145" y="4611334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грань</a:t>
            </a:r>
          </a:p>
        </p:txBody>
      </p:sp>
      <p:sp>
        <p:nvSpPr>
          <p:cNvPr id="23" name="Овал 22"/>
          <p:cNvSpPr/>
          <p:nvPr/>
        </p:nvSpPr>
        <p:spPr>
          <a:xfrm>
            <a:off x="4325145" y="6181372"/>
            <a:ext cx="263525" cy="27146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4" name="Овал 23"/>
          <p:cNvSpPr>
            <a:spLocks noChangeArrowheads="1"/>
          </p:cNvSpPr>
          <p:nvPr/>
        </p:nvSpPr>
        <p:spPr bwMode="auto">
          <a:xfrm>
            <a:off x="6852445" y="6186134"/>
            <a:ext cx="228600" cy="228600"/>
          </a:xfrm>
          <a:prstGeom prst="ellipse">
            <a:avLst/>
          </a:prstGeom>
          <a:solidFill>
            <a:schemeClr val="tx2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5582445" y="3065109"/>
            <a:ext cx="203200" cy="203200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7042945" y="6338534"/>
            <a:ext cx="15081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вершина</a:t>
            </a:r>
          </a:p>
        </p:txBody>
      </p:sp>
      <p:sp>
        <p:nvSpPr>
          <p:cNvPr id="27" name="TextBox 24"/>
          <p:cNvSpPr txBox="1">
            <a:spLocks noChangeArrowheads="1"/>
          </p:cNvSpPr>
          <p:nvPr/>
        </p:nvSpPr>
        <p:spPr bwMode="auto">
          <a:xfrm>
            <a:off x="5201445" y="6414734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ребро</a:t>
            </a:r>
          </a:p>
        </p:txBody>
      </p:sp>
    </p:spTree>
    <p:extLst>
      <p:ext uri="{BB962C8B-B14F-4D97-AF65-F5344CB8AC3E}">
        <p14:creationId xmlns="" xmlns:p14="http://schemas.microsoft.com/office/powerpoint/2010/main" val="12589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690</TotalTime>
  <Words>163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Куб. Грани куба</vt:lpstr>
      <vt:lpstr>Слайд 2</vt:lpstr>
      <vt:lpstr>Сходства и отличия</vt:lpstr>
      <vt:lpstr>Сходства и отличия квадрата и куба</vt:lpstr>
      <vt:lpstr>Сходства и отличия квадрата и куба</vt:lpstr>
      <vt:lpstr>Из словаря:</vt:lpstr>
      <vt:lpstr>   ЭЛЕМЕНТЫ КУБА </vt:lpstr>
      <vt:lpstr>Слайд 8</vt:lpstr>
      <vt:lpstr>Проверяем:</vt:lpstr>
      <vt:lpstr>Слайд 10</vt:lpstr>
      <vt:lpstr>Домашнее задание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домашний</cp:lastModifiedBy>
  <cp:revision>48</cp:revision>
  <cp:lastPrinted>2011-10-22T18:37:32Z</cp:lastPrinted>
  <dcterms:created xsi:type="dcterms:W3CDTF">2011-10-22T08:22:05Z</dcterms:created>
  <dcterms:modified xsi:type="dcterms:W3CDTF">2020-04-04T18:14:44Z</dcterms:modified>
</cp:coreProperties>
</file>